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8" r:id="rId9"/>
    <p:sldId id="266" r:id="rId10"/>
    <p:sldId id="267" r:id="rId11"/>
    <p:sldId id="269" r:id="rId12"/>
    <p:sldId id="270" r:id="rId13"/>
    <p:sldId id="271" r:id="rId14"/>
    <p:sldId id="272" r:id="rId15"/>
    <p:sldId id="265" r:id="rId16"/>
    <p:sldId id="273" r:id="rId17"/>
    <p:sldId id="274" r:id="rId18"/>
    <p:sldId id="275" r:id="rId19"/>
    <p:sldId id="277" r:id="rId20"/>
    <p:sldId id="276" r:id="rId21"/>
    <p:sldId id="278" r:id="rId22"/>
    <p:sldId id="279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10/5/2015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howstuffworks.com/" TargetMode="External"/><Relationship Id="rId2" Type="http://schemas.openxmlformats.org/officeDocument/2006/relationships/hyperlink" Target="http://www.wikipedia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Τεχνητή φωτοσύνθεση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000" dirty="0" err="1" smtClean="0"/>
              <a:t>Μαθιουδάκη</a:t>
            </a:r>
            <a:r>
              <a:rPr lang="el-GR" sz="2000" dirty="0" smtClean="0"/>
              <a:t> Ειρήνη</a:t>
            </a:r>
          </a:p>
          <a:p>
            <a:pPr>
              <a:buNone/>
            </a:pPr>
            <a:r>
              <a:rPr lang="el-GR" sz="2000" dirty="0" smtClean="0"/>
              <a:t>Α.Μ. 832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7" name="6 - Εικόνα" descr="nmat2578-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988840"/>
            <a:ext cx="6408712" cy="43719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206824_3photosynthesis-nat2art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92696"/>
            <a:ext cx="7344816" cy="590465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DYE-SENSITIZED SOLAR CELL(DSSC)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3 - Θέση περιεχομένου" descr="Kennis1_tcm116-184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7200800" cy="432048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Ροή ηλεκτρονίων σε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DSSC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3 - Θέση περιεχομένου" descr="Image33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208912" cy="489654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l-GR" dirty="0" err="1" smtClean="0">
                <a:solidFill>
                  <a:schemeClr val="accent2">
                    <a:lumMod val="75000"/>
                  </a:schemeClr>
                </a:solidFill>
              </a:rPr>
              <a:t>αρακτηριστικά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 ενός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sensitizer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Μεγάλο εύρος απορρόφησης</a:t>
            </a:r>
          </a:p>
          <a:p>
            <a:pPr>
              <a:buFont typeface="Wingdings" pitchFamily="2" charset="2"/>
              <a:buChar char="ü"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Γρήγορη μεταφορά ηλεκτρονίων προς την άνοδο</a:t>
            </a:r>
          </a:p>
          <a:p>
            <a:pPr>
              <a:buFont typeface="Wingdings" pitchFamily="2" charset="2"/>
              <a:buChar char="ü"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Αντοχή δε πολλούς </a:t>
            </a:r>
            <a:r>
              <a:rPr lang="el-GR" dirty="0" err="1" smtClean="0"/>
              <a:t>οξειδοαναγωγικούς</a:t>
            </a:r>
            <a:r>
              <a:rPr lang="el-GR" dirty="0" smtClean="0"/>
              <a:t> κύκλους.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Σχηματικά…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3 - Θέση περιεχομένου" descr="c2cs35223k-f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8496944" cy="41764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Η δοκιμή του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Turner (1998)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 dirty="0" smtClean="0"/>
              <a:t>Δούλεψε καθώς εκλύεται αέριο υδρογόνο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Σχεδόν 12,5% ηλιακή απόδοση υδρογόνου </a:t>
            </a:r>
          </a:p>
          <a:p>
            <a:pPr>
              <a:buNone/>
            </a:pPr>
            <a:r>
              <a:rPr lang="el-GR" sz="2000" dirty="0" smtClean="0"/>
              <a:t>       που είναι περίπου 12 φορές τόσο </a:t>
            </a:r>
          </a:p>
          <a:p>
            <a:pPr>
              <a:buNone/>
            </a:pPr>
            <a:r>
              <a:rPr lang="el-GR" sz="2000" dirty="0" smtClean="0"/>
              <a:t>        αποτελεσματική όσο ενός φύλου.</a:t>
            </a:r>
          </a:p>
          <a:p>
            <a:pPr>
              <a:buNone/>
            </a:pPr>
            <a:endParaRPr lang="el-GR" sz="2000" i="1" u="sng" dirty="0" smtClean="0"/>
          </a:p>
          <a:p>
            <a:pPr>
              <a:buNone/>
            </a:pPr>
            <a:r>
              <a:rPr lang="el-GR" sz="2000" i="1" u="sng" dirty="0" smtClean="0"/>
              <a:t>Όμως</a:t>
            </a:r>
          </a:p>
          <a:p>
            <a:pPr>
              <a:buNone/>
            </a:pPr>
            <a:endParaRPr lang="el-GR" sz="2000" i="1" u="sng" dirty="0" smtClean="0"/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Μικρή διάρκεια ζωής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Χρήση ακριβής πλατίνας ως καταλύτη</a:t>
            </a:r>
            <a:endParaRPr lang="el-GR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52128"/>
            <a:ext cx="2843808" cy="570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Ο καταλύτης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Να αντιδρά γρήγορα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Να είναι εύκολη η πρόσβασή μας σε αυτόν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Να είναι οικονομικός </a:t>
            </a: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…Μέχρι σήμερα…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/>
              <a:t>    Η έρευνα στο κομμάτι της τεχνητής φωτοσύνθεσης εξελίσσεται συνεχώς προκειμένου να γίνει περισσότερο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Αποτελεσματική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Οικονομική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Ανθεκτική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  Οι μελέτες επικεντρώνονται στη βελτίωση των «συλλεκτών» του ηλιακού φωτός και στους καταλύτες.</a:t>
            </a:r>
          </a:p>
          <a:p>
            <a:pPr>
              <a:buFont typeface="Wingdings" pitchFamily="2" charset="2"/>
              <a:buChar char="ü"/>
            </a:pP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Το 2008, ο </a:t>
            </a:r>
            <a:r>
              <a:rPr lang="en-US" dirty="0" smtClean="0"/>
              <a:t>Daniel </a:t>
            </a:r>
            <a:r>
              <a:rPr lang="en-US" dirty="0" err="1" smtClean="0"/>
              <a:t>Nocera</a:t>
            </a:r>
            <a:r>
              <a:rPr lang="en-US" dirty="0" smtClean="0"/>
              <a:t> </a:t>
            </a:r>
            <a:r>
              <a:rPr lang="el-GR" dirty="0" smtClean="0"/>
              <a:t>χρησιμοποίησε ως καταλύτη στην παραγωγή οξυγόνου τον ανέξοδο συνδυασμό φωσφορικών και κοβαλτίου</a:t>
            </a:r>
          </a:p>
          <a:p>
            <a:pPr>
              <a:buFont typeface="Wingdings" pitchFamily="2" charset="2"/>
              <a:buChar char="ü"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 Χρησιμοποίησε ένα ηλεκτρόδιο κατασκευασμένο από αδρανές οξείδιο </a:t>
            </a:r>
            <a:r>
              <a:rPr lang="el-GR" dirty="0" err="1" smtClean="0"/>
              <a:t>ινδίου</a:t>
            </a:r>
            <a:r>
              <a:rPr lang="el-GR" dirty="0" smtClean="0"/>
              <a:t> κασσιτέρου (</a:t>
            </a:r>
            <a:r>
              <a:rPr lang="en-US" dirty="0" smtClean="0"/>
              <a:t>indium tin oxide)</a:t>
            </a:r>
            <a:r>
              <a:rPr lang="el-GR" dirty="0" smtClean="0"/>
              <a:t> σε νερό ρυθμισμένο με φωσφορικά, που περιείχε ιόντα κοβαλτίου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Ανοίγει ένας καινούριος κόσμος εξερεύνησης!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Εφαρμογές 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dirty="0" err="1" smtClean="0"/>
              <a:t>Φωτοβολταϊκά</a:t>
            </a:r>
            <a:r>
              <a:rPr lang="el-GR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Στις μεταφορές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Θέρμανση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Ηλεκτρισμός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…και πολλές άλλες εφαρμογές της καθημερινής ζωής…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sz="2000" dirty="0" smtClean="0"/>
              <a:t>Λαμβάνει χώρα στα κύτταρα</a:t>
            </a:r>
          </a:p>
          <a:p>
            <a:pPr>
              <a:buNone/>
            </a:pPr>
            <a:r>
              <a:rPr lang="el-GR" sz="2000" dirty="0" smtClean="0"/>
              <a:t>             των φυτών</a:t>
            </a:r>
          </a:p>
          <a:p>
            <a:pPr>
              <a:buNone/>
            </a:pPr>
            <a:r>
              <a:rPr lang="el-GR" sz="2000" dirty="0" smtClean="0"/>
              <a:t>        </a:t>
            </a:r>
            <a:r>
              <a:rPr lang="el-GR" sz="2000" i="1" u="sng" dirty="0" smtClean="0"/>
              <a:t>βασικό μόριο:</a:t>
            </a:r>
            <a:r>
              <a:rPr lang="el-GR" sz="2000" i="1" dirty="0" smtClean="0"/>
              <a:t> χλωροφύλλη</a:t>
            </a:r>
          </a:p>
          <a:p>
            <a:pPr>
              <a:buFont typeface="Wingdings" pitchFamily="2" charset="2"/>
              <a:buChar char="ü"/>
            </a:pPr>
            <a:endParaRPr lang="el-GR" sz="2000" dirty="0" smtClean="0"/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Μετατρέπει την ηλιακή </a:t>
            </a:r>
          </a:p>
          <a:p>
            <a:pPr>
              <a:buNone/>
            </a:pPr>
            <a:r>
              <a:rPr lang="el-GR" sz="2000" dirty="0" smtClean="0"/>
              <a:t>           ενέργεια σε χημική</a:t>
            </a:r>
          </a:p>
          <a:p>
            <a:pPr>
              <a:buFont typeface="Wingdings" pitchFamily="2" charset="2"/>
              <a:buChar char="ü"/>
            </a:pPr>
            <a:endParaRPr lang="el-GR" sz="2000" dirty="0" smtClean="0"/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Η διεργασία που στηρίζει </a:t>
            </a:r>
          </a:p>
          <a:p>
            <a:pPr>
              <a:buNone/>
            </a:pPr>
            <a:r>
              <a:rPr lang="el-GR" sz="2000" dirty="0" smtClean="0"/>
              <a:t>     όλες τις τροφικές αλυσίδες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photosynthesis-proc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Πλεονεκτήματα και μειονεκτήματα τεχνητής φωτοσύνθεσης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l-GR" sz="3400" i="1" u="sng" dirty="0" smtClean="0"/>
              <a:t>Πλεονεκτήματα </a:t>
            </a:r>
          </a:p>
          <a:p>
            <a:pPr>
              <a:buNone/>
            </a:pPr>
            <a:endParaRPr lang="el-GR" sz="3400" i="1" u="sng" dirty="0" smtClean="0"/>
          </a:p>
          <a:p>
            <a:pPr>
              <a:buNone/>
            </a:pPr>
            <a:r>
              <a:rPr lang="el-GR" sz="3400" dirty="0" smtClean="0"/>
              <a:t>     - Η ηλιακή ενέργεια μπορεί άμεσα να μετατραπεί σε μια άλλη μορφή και να αποθηκευτεί</a:t>
            </a:r>
          </a:p>
          <a:p>
            <a:pPr>
              <a:buNone/>
            </a:pPr>
            <a:r>
              <a:rPr lang="el-GR" sz="3400" dirty="0" smtClean="0"/>
              <a:t>     - Καθαρή πηγή ενέργειας χωρίς βλαβερά παραπροϊόντα</a:t>
            </a:r>
          </a:p>
          <a:p>
            <a:pPr>
              <a:buNone/>
            </a:pPr>
            <a:endParaRPr lang="el-GR" sz="3400" dirty="0" smtClean="0"/>
          </a:p>
          <a:p>
            <a:pPr>
              <a:buFont typeface="Wingdings" pitchFamily="2" charset="2"/>
              <a:buChar char="ü"/>
            </a:pPr>
            <a:r>
              <a:rPr lang="el-GR" sz="3400" i="1" u="sng" dirty="0" smtClean="0"/>
              <a:t>Μειονεκτήματα </a:t>
            </a:r>
          </a:p>
          <a:p>
            <a:pPr>
              <a:buNone/>
            </a:pPr>
            <a:endParaRPr lang="el-GR" sz="3400" i="1" u="sng" dirty="0" smtClean="0"/>
          </a:p>
          <a:p>
            <a:pPr>
              <a:buNone/>
            </a:pPr>
            <a:r>
              <a:rPr lang="el-GR" sz="3400" dirty="0" smtClean="0"/>
              <a:t>       - Τα υλικά που χρησιμοποιούνται διαβρώνονται     εύκολα από την έκθεση στο νερό, το οξυγόνο και το φως</a:t>
            </a:r>
          </a:p>
          <a:p>
            <a:pPr>
              <a:buNone/>
            </a:pPr>
            <a:r>
              <a:rPr lang="el-GR" sz="3400" dirty="0" smtClean="0"/>
              <a:t>       - Υψηλό κόστος</a:t>
            </a:r>
          </a:p>
          <a:p>
            <a:pPr>
              <a:buNone/>
            </a:pPr>
            <a:r>
              <a:rPr lang="el-GR" sz="3400" dirty="0" smtClean="0"/>
              <a:t>      </a:t>
            </a:r>
          </a:p>
          <a:p>
            <a:pPr>
              <a:buNone/>
            </a:pPr>
            <a:r>
              <a:rPr lang="el-GR" i="1" u="sng" dirty="0" smtClean="0"/>
              <a:t>    </a:t>
            </a:r>
            <a:endParaRPr lang="el-GR" i="1" u="sng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Συμπεράσματα 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l-GR" dirty="0" smtClean="0"/>
              <a:t>Είναι μία «καθαρή» μέθοδος χρήσης του ηλιακού φωτός προς όφελος του ανθρώπου και του περιβάλλοντος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Υπάρχουν πολλά διαφορετικά μόρια που μπορούν να συμμετέχουν στην τεχνητή φωτοσύνθεση, όμως η κεντρική ιδέα δεν αλλάζει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Χρειάζεται ακόμα πολύ ερευνητική εργασία για βελτίωση των υλικών και των τεχνικών μέχρι να χρησιμοποιούμε την τεχνητή φωτοσύνθεση για τις καθημερινές μας ανάγκες.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Βιβλιογραφία 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Bullis</a:t>
            </a:r>
            <a:r>
              <a:rPr lang="en-US" dirty="0" smtClean="0"/>
              <a:t>, K. 14 November 2013. Cheap Hydrogen from Sun and Water. MIT Technology Review. Accessed 06 October 2014</a:t>
            </a:r>
            <a:r>
              <a:rPr lang="en-US" smtClean="0"/>
              <a:t> </a:t>
            </a: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Frischmann</a:t>
            </a:r>
            <a:r>
              <a:rPr lang="en-US" dirty="0" smtClean="0"/>
              <a:t>, P.D., K. </a:t>
            </a:r>
            <a:r>
              <a:rPr lang="en-US" dirty="0" err="1" smtClean="0"/>
              <a:t>Mahata</a:t>
            </a:r>
            <a:r>
              <a:rPr lang="en-US" dirty="0" smtClean="0"/>
              <a:t>, and F. </a:t>
            </a:r>
            <a:r>
              <a:rPr lang="en-US" dirty="0" err="1" smtClean="0"/>
              <a:t>Würthner</a:t>
            </a:r>
            <a:r>
              <a:rPr lang="en-US" dirty="0" smtClean="0"/>
              <a:t>. 2013. Powering the future of molecular artificial photosynthesis with light-harvesting </a:t>
            </a:r>
            <a:r>
              <a:rPr lang="en-US" dirty="0" err="1" smtClean="0"/>
              <a:t>metallosupramolecular</a:t>
            </a:r>
            <a:r>
              <a:rPr lang="en-US" dirty="0" smtClean="0"/>
              <a:t> dye assemblies. Chemical Society Reviews, 42, 1847-1870. </a:t>
            </a: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J.M. Berg, John L. </a:t>
            </a:r>
            <a:r>
              <a:rPr lang="en-US" dirty="0" err="1" smtClean="0"/>
              <a:t>Tymoczo</a:t>
            </a:r>
            <a:r>
              <a:rPr lang="en-US" dirty="0" smtClean="0"/>
              <a:t>, L. </a:t>
            </a:r>
            <a:r>
              <a:rPr lang="en-US" dirty="0" err="1" smtClean="0"/>
              <a:t>Strayer</a:t>
            </a:r>
            <a:r>
              <a:rPr lang="en-US" dirty="0" smtClean="0"/>
              <a:t> (2012). </a:t>
            </a:r>
            <a:r>
              <a:rPr lang="el-GR" dirty="0" smtClean="0"/>
              <a:t>«Βιοχημεία». Πανεπιστημιακές εκδόσεις Κρήτης, Ηράκλειο Κρήτης.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hlinkClick r:id="rId2"/>
              </a:rPr>
              <a:t>www.wikipedia.com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hlinkClick r:id="rId3"/>
              </a:rPr>
              <a:t>http://science.howstuffworks.com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Πως γίνεται;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1900" b="1" i="1" dirty="0" smtClean="0"/>
              <a:t>Φωτεινές αντιδράσεις</a:t>
            </a:r>
          </a:p>
          <a:p>
            <a:pPr>
              <a:buNone/>
            </a:pPr>
            <a:r>
              <a:rPr lang="el-GR" sz="1900" dirty="0" smtClean="0"/>
              <a:t>      -Οι χλωροφύλλες παγιδεύουν το φως</a:t>
            </a:r>
          </a:p>
          <a:p>
            <a:pPr>
              <a:buNone/>
            </a:pPr>
            <a:r>
              <a:rPr lang="el-GR" sz="1900" dirty="0" smtClean="0"/>
              <a:t>      - Μετατροπή </a:t>
            </a:r>
            <a:r>
              <a:rPr lang="en-US" sz="1900" dirty="0" smtClean="0"/>
              <a:t>ADP</a:t>
            </a:r>
            <a:r>
              <a:rPr lang="el-GR" sz="1900" dirty="0" smtClean="0"/>
              <a:t> σε </a:t>
            </a:r>
            <a:r>
              <a:rPr lang="en-US" sz="1900" dirty="0" smtClean="0"/>
              <a:t>ATP</a:t>
            </a:r>
            <a:r>
              <a:rPr lang="el-GR" sz="1900" dirty="0" smtClean="0"/>
              <a:t> και του </a:t>
            </a:r>
            <a:r>
              <a:rPr lang="en-US" sz="1900" dirty="0" smtClean="0"/>
              <a:t>NAD</a:t>
            </a:r>
            <a:r>
              <a:rPr lang="el-GR" sz="1900" dirty="0" smtClean="0"/>
              <a:t>Ρ</a:t>
            </a:r>
            <a:r>
              <a:rPr lang="en-US" sz="1900" dirty="0" smtClean="0"/>
              <a:t>+ </a:t>
            </a:r>
            <a:endParaRPr lang="el-GR" sz="1900" dirty="0" smtClean="0"/>
          </a:p>
          <a:p>
            <a:pPr>
              <a:buNone/>
            </a:pPr>
            <a:r>
              <a:rPr lang="el-GR" sz="1900" dirty="0" smtClean="0"/>
              <a:t>        σε</a:t>
            </a:r>
            <a:r>
              <a:rPr lang="en-US" sz="1900" dirty="0" smtClean="0"/>
              <a:t>  NADPH</a:t>
            </a:r>
          </a:p>
          <a:p>
            <a:pPr>
              <a:buNone/>
            </a:pPr>
            <a:r>
              <a:rPr lang="en-US" sz="1900" dirty="0" smtClean="0"/>
              <a:t>       - </a:t>
            </a:r>
            <a:r>
              <a:rPr lang="el-GR" sz="1900" dirty="0" smtClean="0"/>
              <a:t>Διάσπαση του </a:t>
            </a:r>
            <a:r>
              <a:rPr lang="en-US" sz="1900" dirty="0" smtClean="0"/>
              <a:t>H2O</a:t>
            </a:r>
            <a:r>
              <a:rPr lang="el-GR" sz="1900" dirty="0" smtClean="0"/>
              <a:t> και απελευθέρωση </a:t>
            </a:r>
          </a:p>
          <a:p>
            <a:pPr>
              <a:buNone/>
            </a:pPr>
            <a:r>
              <a:rPr lang="el-GR" sz="1900" dirty="0" smtClean="0"/>
              <a:t>         οξυγόνου</a:t>
            </a:r>
          </a:p>
          <a:p>
            <a:pPr>
              <a:buFont typeface="Wingdings" pitchFamily="2" charset="2"/>
              <a:buChar char="Ø"/>
            </a:pPr>
            <a:r>
              <a:rPr lang="el-GR" sz="1900" b="1" i="1" dirty="0" smtClean="0"/>
              <a:t>Σκοτεινές αντιδράσεις </a:t>
            </a:r>
          </a:p>
          <a:p>
            <a:pPr>
              <a:buNone/>
            </a:pPr>
            <a:r>
              <a:rPr lang="el-GR" sz="1900" dirty="0" smtClean="0"/>
              <a:t>      -Μετατροπή ΑΤΡ σε </a:t>
            </a:r>
            <a:r>
              <a:rPr lang="en-US" sz="1900" dirty="0" smtClean="0"/>
              <a:t>ADP</a:t>
            </a:r>
            <a:r>
              <a:rPr lang="el-GR" sz="1900" dirty="0" smtClean="0"/>
              <a:t> και του </a:t>
            </a:r>
            <a:r>
              <a:rPr lang="en-US" sz="1900" dirty="0" smtClean="0"/>
              <a:t>NADPH </a:t>
            </a:r>
            <a:endParaRPr lang="el-GR" sz="1900" dirty="0" smtClean="0"/>
          </a:p>
          <a:p>
            <a:pPr>
              <a:buNone/>
            </a:pPr>
            <a:r>
              <a:rPr lang="el-GR" sz="1900" dirty="0" smtClean="0"/>
              <a:t>        σε </a:t>
            </a:r>
            <a:r>
              <a:rPr lang="en-US" sz="1900" dirty="0" smtClean="0"/>
              <a:t>NADP+</a:t>
            </a:r>
          </a:p>
          <a:p>
            <a:pPr>
              <a:buNone/>
            </a:pPr>
            <a:r>
              <a:rPr lang="en-US" sz="1900" dirty="0" smtClean="0"/>
              <a:t>      - To CO2 </a:t>
            </a:r>
            <a:r>
              <a:rPr lang="el-GR" sz="1900" dirty="0" smtClean="0"/>
              <a:t>και το υδρογόνο παράγουν </a:t>
            </a:r>
          </a:p>
          <a:p>
            <a:pPr>
              <a:buNone/>
            </a:pPr>
            <a:r>
              <a:rPr lang="el-GR" sz="1900" dirty="0" smtClean="0"/>
              <a:t>          υδατάνθρακες.</a:t>
            </a:r>
          </a:p>
          <a:p>
            <a:pPr>
              <a:buNone/>
            </a:pPr>
            <a:r>
              <a:rPr lang="el-GR" dirty="0" smtClean="0"/>
              <a:t>     </a:t>
            </a:r>
            <a:endParaRPr lang="el-GR" dirty="0"/>
          </a:p>
        </p:txBody>
      </p:sp>
      <p:pic>
        <p:nvPicPr>
          <p:cNvPr id="6" name="Picture 4" descr="psover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6056" y="1484784"/>
            <a:ext cx="3615467" cy="4525963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Φωτεινές αντιδράσεις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6 - Θέση περιεχομένου" descr="image[9]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208912" cy="515009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Σκοτεινές αντιδράσεις- Ο κύκλος του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Calvin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38294"/>
            <a:ext cx="8229600" cy="449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Τεχνητή φωτοσύνθεση 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i="1" dirty="0" smtClean="0"/>
              <a:t>Γιατί να μιμηθούμε τα φυτά;</a:t>
            </a:r>
          </a:p>
          <a:p>
            <a:pPr>
              <a:buNone/>
            </a:pPr>
            <a:endParaRPr lang="el-GR" i="1" dirty="0" smtClean="0"/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Για οικονομική, άπλετη ενέργεια χωρίς επιβάρυνση του περιβάλλοντος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Για να μειώσουμε τις εκπομπές άνθρακα στην ατμόσφαιρα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i="1" u="sng" dirty="0" smtClean="0"/>
              <a:t>Το κλειδί:</a:t>
            </a:r>
            <a:r>
              <a:rPr lang="el-GR" dirty="0" smtClean="0"/>
              <a:t> η παραγωγή χημικών καυσίμων χωρίς εκπομπές άνθρακα.</a:t>
            </a:r>
            <a:endParaRPr lang="el-GR" i="1" u="sng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Τεχνητή φωτοσύνθεση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Δύο ηλεκτρόδια, επικαλυμμένα με καταλύτη τοποθετούνται σε νερό</a:t>
            </a:r>
          </a:p>
          <a:p>
            <a:r>
              <a:rPr lang="el-GR" dirty="0" smtClean="0"/>
              <a:t>Το φως το ηλίου δημιουργεί ασύρματο ρεύμα που πυροδοτεί τις αντιδράσεις: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Άνοδος (οξείδωση)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Κάθοδος (αναγωγή)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Συνολική αντίδραση </a:t>
            </a:r>
          </a:p>
        </p:txBody>
      </p:sp>
      <p:pic>
        <p:nvPicPr>
          <p:cNvPr id="5" name="4 - Εικόνα" descr="Εικόνα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149080"/>
            <a:ext cx="3699966" cy="17676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Χρειαζόμαστε… 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1)Μία χρωμοφόρα ουσία που απορροφά το ηλιακό φως (όπως τα </a:t>
            </a:r>
            <a:r>
              <a:rPr lang="el-GR" dirty="0" err="1" smtClean="0"/>
              <a:t>σύμπλοκα</a:t>
            </a:r>
            <a:r>
              <a:rPr lang="el-GR" dirty="0" smtClean="0"/>
              <a:t> ρουθηνίου)</a:t>
            </a:r>
          </a:p>
          <a:p>
            <a:pPr>
              <a:buNone/>
            </a:pPr>
            <a:r>
              <a:rPr lang="el-GR" dirty="0" smtClean="0"/>
              <a:t>2) </a:t>
            </a:r>
            <a:r>
              <a:rPr lang="el-GR" dirty="0" err="1" smtClean="0"/>
              <a:t>Φωτο</a:t>
            </a:r>
            <a:r>
              <a:rPr lang="el-GR" dirty="0" smtClean="0"/>
              <a:t>- </a:t>
            </a:r>
            <a:r>
              <a:rPr lang="el-GR" dirty="0" err="1" smtClean="0"/>
              <a:t>ευαισθητοποιητές</a:t>
            </a:r>
            <a:r>
              <a:rPr lang="el-GR" dirty="0" smtClean="0"/>
              <a:t>, που διαχωρίζουν τα φορτία από τα χρωμοφόρα. </a:t>
            </a:r>
          </a:p>
          <a:p>
            <a:pPr>
              <a:buNone/>
            </a:pPr>
            <a:r>
              <a:rPr lang="el-GR" dirty="0" smtClean="0"/>
              <a:t>3)Καταλύτες που επάγουν τη διάσπαση του νερού.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Η συλλογή του φωτός από </a:t>
            </a:r>
            <a:r>
              <a:rPr lang="el-GR" dirty="0" err="1" smtClean="0">
                <a:solidFill>
                  <a:schemeClr val="accent2">
                    <a:lumMod val="75000"/>
                  </a:schemeClr>
                </a:solidFill>
              </a:rPr>
              <a:t>σύμπλοκα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 Ρουθηνίου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3 - Θέση περιεχομένου" descr="206824_3photosynthesis-nat-and-art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186780"/>
            <a:ext cx="7488832" cy="361848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514</Words>
  <Application>Microsoft Office PowerPoint</Application>
  <PresentationFormat>Προβολή στην οθόνη (4:3)</PresentationFormat>
  <Paragraphs>114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Τεχνητή φωτοσύνθεση</vt:lpstr>
      <vt:lpstr>Διαφάνεια 2</vt:lpstr>
      <vt:lpstr>Πως γίνεται;</vt:lpstr>
      <vt:lpstr>Φωτεινές αντιδράσεις</vt:lpstr>
      <vt:lpstr>Σκοτεινές αντιδράσεις- Ο κύκλος του Calvin</vt:lpstr>
      <vt:lpstr>Τεχνητή φωτοσύνθεση </vt:lpstr>
      <vt:lpstr>Τεχνητή φωτοσύνθεση</vt:lpstr>
      <vt:lpstr>Χρειαζόμαστε… </vt:lpstr>
      <vt:lpstr>Η συλλογή του φωτός από σύμπλοκα Ρουθηνίου</vt:lpstr>
      <vt:lpstr>Διαφάνεια 10</vt:lpstr>
      <vt:lpstr>DYE-SENSITIZED SOLAR CELL(DSSC)</vt:lpstr>
      <vt:lpstr>Ροή ηλεκτρονίων σε DSSC</vt:lpstr>
      <vt:lpstr>Xαρακτηριστικά ενός sensitizer </vt:lpstr>
      <vt:lpstr>Σχηματικά…</vt:lpstr>
      <vt:lpstr>Η δοκιμή του Turner (1998)</vt:lpstr>
      <vt:lpstr>Ο καταλύτης</vt:lpstr>
      <vt:lpstr>…Μέχρι σήμερα…</vt:lpstr>
      <vt:lpstr>Διαφάνεια 18</vt:lpstr>
      <vt:lpstr>Εφαρμογές </vt:lpstr>
      <vt:lpstr>Πλεονεκτήματα και μειονεκτήματα τεχνητής φωτοσύνθεσης</vt:lpstr>
      <vt:lpstr>Συμπεράσματα </vt:lpstr>
      <vt:lpstr>Βιβλιογραφία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Τεχνητή φωτοσύνθεση</dc:title>
  <dc:creator>Μαρία</dc:creator>
  <cp:lastModifiedBy>Μαρία</cp:lastModifiedBy>
  <cp:revision>36</cp:revision>
  <dcterms:created xsi:type="dcterms:W3CDTF">2015-05-10T08:24:06Z</dcterms:created>
  <dcterms:modified xsi:type="dcterms:W3CDTF">2015-05-10T15:59:36Z</dcterms:modified>
</cp:coreProperties>
</file>